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1" r:id="rId9"/>
    <p:sldId id="263" r:id="rId10"/>
    <p:sldId id="264" r:id="rId11"/>
    <p:sldId id="266" r:id="rId12"/>
    <p:sldId id="265" r:id="rId13"/>
    <p:sldId id="267" r:id="rId14"/>
    <p:sldId id="270" r:id="rId15"/>
    <p:sldId id="26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B0C4D-F4CD-6869-8BC3-A277EEE432CE}" v="516" dt="2024-05-18T22:31:08.059"/>
    <p1510:client id="{3336758F-0D72-9EFC-51F4-576A13903C6A}" v="244" dt="2024-05-18T22:38:50.748"/>
    <p1510:client id="{45327DC4-B354-D60A-3FA1-F5D20F13C551}" v="244" dt="2024-05-18T20:32:10.24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notesMaster" Target="notesMasters/notesMaster1.xml" Id="rId18" /><Relationship Type="http://schemas.openxmlformats.org/officeDocument/2006/relationships/customXml" Target="../customXml/item3.xml" Id="rId3" /><Relationship Type="http://schemas.openxmlformats.org/officeDocument/2006/relationships/viewProps" Target="viewProps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microsoft.com/office/2015/10/relationships/revisionInfo" Target="revisionInfo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presProps" Target="presProps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tableStyles" Target="tableStyles.xml" Id="rId23" /><Relationship Type="http://schemas.openxmlformats.org/officeDocument/2006/relationships/slide" Target="slides/slide6.xml" Id="rId10" /><Relationship Type="http://schemas.openxmlformats.org/officeDocument/2006/relationships/handoutMaster" Target="handoutMasters/handoutMaster1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theme" Target="theme/theme1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21" y="738287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sz="5400">
                <a:solidFill>
                  <a:schemeClr val="accent3">
                    <a:lumMod val="40000"/>
                    <a:lumOff val="60000"/>
                  </a:schemeClr>
                </a:solidFill>
                <a:latin typeface="Viner Hand ITC"/>
              </a:rPr>
              <a:t>Albanian</a:t>
            </a:r>
            <a:br>
              <a:rPr lang="en-US" sz="5400">
                <a:latin typeface="Viner Hand ITC"/>
              </a:rPr>
            </a:br>
            <a:r>
              <a:rPr lang="en-US" sz="5400">
                <a:solidFill>
                  <a:schemeClr val="accent3">
                    <a:lumMod val="40000"/>
                    <a:lumOff val="60000"/>
                  </a:schemeClr>
                </a:solidFill>
                <a:latin typeface="Viner Hand ITC"/>
              </a:rPr>
              <a:t>courier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821" y="3127868"/>
            <a:ext cx="4975251" cy="278572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2400">
                <a:latin typeface="Cambria"/>
                <a:ea typeface="Cambria"/>
              </a:rPr>
              <a:t>  </a:t>
            </a:r>
            <a:r>
              <a:rPr lang="en-US" sz="2400" err="1">
                <a:latin typeface="Cambria"/>
                <a:ea typeface="Cambria"/>
              </a:rPr>
              <a:t>Alsaed</a:t>
            </a:r>
            <a:r>
              <a:rPr lang="en-US" sz="2400">
                <a:latin typeface="Cambria"/>
                <a:ea typeface="Cambria"/>
              </a:rPr>
              <a:t> Shabaj</a:t>
            </a:r>
          </a:p>
          <a:p>
            <a:r>
              <a:rPr lang="en-US" sz="2400">
                <a:latin typeface="Cambria"/>
                <a:ea typeface="Cambria"/>
              </a:rPr>
              <a:t>  Erlind Toci</a:t>
            </a:r>
          </a:p>
          <a:p>
            <a:r>
              <a:rPr lang="en-US" sz="2400">
                <a:latin typeface="Cambria"/>
                <a:ea typeface="Cambria"/>
              </a:rPr>
              <a:t>  Juli Sula</a:t>
            </a:r>
          </a:p>
          <a:p>
            <a:endParaRPr lang="en-US" sz="2400">
              <a:latin typeface="Cambria"/>
              <a:ea typeface="Cambria"/>
            </a:endParaRPr>
          </a:p>
          <a:p>
            <a:r>
              <a:rPr lang="en-US" sz="2000">
                <a:latin typeface="Cambria"/>
                <a:ea typeface="Cambria"/>
                <a:cs typeface="Times New Roman"/>
              </a:rPr>
              <a:t>  Project Instructor: </a:t>
            </a:r>
            <a:r>
              <a:rPr lang="en-US" sz="2000" err="1">
                <a:latin typeface="Cambria"/>
                <a:ea typeface="Cambria"/>
                <a:cs typeface="Times New Roman"/>
              </a:rPr>
              <a:t>Enesh</a:t>
            </a:r>
            <a:r>
              <a:rPr lang="en-US" sz="2000">
                <a:latin typeface="Cambria"/>
                <a:ea typeface="Cambria"/>
                <a:cs typeface="Times New Roman"/>
              </a:rPr>
              <a:t> </a:t>
            </a:r>
            <a:r>
              <a:rPr lang="en-US" sz="2000" err="1">
                <a:latin typeface="Cambria"/>
                <a:ea typeface="Cambria"/>
                <a:cs typeface="Times New Roman"/>
              </a:rPr>
              <a:t>Orazova</a:t>
            </a:r>
            <a:endParaRPr lang="en-US" sz="2000">
              <a:latin typeface="Cambria"/>
              <a:ea typeface="Cambria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AC7D6-087C-01FC-1291-C9D4A1D9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5959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accent3"/>
                </a:solidFill>
              </a:rPr>
              <a:t>Front End</a:t>
            </a:r>
          </a:p>
        </p:txBody>
      </p:sp>
      <p:pic>
        <p:nvPicPr>
          <p:cNvPr id="4" name="Picture 3" descr="A cartoon character holding a box&#10;&#10;Description automatically generated">
            <a:extLst>
              <a:ext uri="{FF2B5EF4-FFF2-40B4-BE49-F238E27FC236}">
                <a16:creationId xmlns:a16="http://schemas.microsoft.com/office/drawing/2014/main" id="{9D89EEBF-7841-6FFF-22DB-07FB2600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8" y="2125980"/>
            <a:ext cx="5828261" cy="293940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D2B674-BCE6-B221-B715-ED9BB634A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270129"/>
            <a:ext cx="5828261" cy="30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8552E5-9EBC-EACE-755C-544633293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27"/>
          <a:stretch/>
        </p:blipFill>
        <p:spPr>
          <a:xfrm>
            <a:off x="946982" y="0"/>
            <a:ext cx="3727321" cy="3429001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C101DC-DD52-215A-2E58-1448D83B2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r="47875" b="2"/>
          <a:stretch/>
        </p:blipFill>
        <p:spPr>
          <a:xfrm>
            <a:off x="5546380" y="-1"/>
            <a:ext cx="3755771" cy="3429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78AAE4-F57A-0092-7830-BD9B0331C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236"/>
          <a:stretch/>
        </p:blipFill>
        <p:spPr>
          <a:xfrm>
            <a:off x="515662" y="3443378"/>
            <a:ext cx="3727321" cy="3434333"/>
          </a:xfrm>
          <a:prstGeom prst="rect">
            <a:avLst/>
          </a:prstGeom>
        </p:spPr>
      </p:pic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D2EBD1-8545-FD9C-9042-E3BF6F686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263" b="-1"/>
          <a:stretch/>
        </p:blipFill>
        <p:spPr>
          <a:xfrm>
            <a:off x="5028795" y="3443377"/>
            <a:ext cx="3755769" cy="3434333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1FC6F8-0BCD-47E9-9C64-690771D9C143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9" name="Rectangle 57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5" name="Rectangle 58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Title 539">
            <a:extLst>
              <a:ext uri="{FF2B5EF4-FFF2-40B4-BE49-F238E27FC236}">
                <a16:creationId xmlns:a16="http://schemas.microsoft.com/office/drawing/2014/main" id="{6719F296-7A0F-923A-9B97-94C7D7F4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>
                <a:solidFill>
                  <a:schemeClr val="tx1"/>
                </a:solidFill>
              </a:rPr>
              <a:t>Entity Relationship Diagram &amp; Relational Schema</a:t>
            </a:r>
            <a:endParaRPr lang="en-US" sz="2900">
              <a:solidFill>
                <a:schemeClr val="tx1"/>
              </a:solidFill>
            </a:endParaRPr>
          </a:p>
        </p:txBody>
      </p:sp>
      <p:pic>
        <p:nvPicPr>
          <p:cNvPr id="557" name="Picture 556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486DDD5D-7313-0ECE-3463-B139850E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17" y="935105"/>
            <a:ext cx="5069590" cy="2471424"/>
          </a:xfrm>
          <a:prstGeom prst="rect">
            <a:avLst/>
          </a:prstGeom>
        </p:spPr>
      </p:pic>
      <p:pic>
        <p:nvPicPr>
          <p:cNvPr id="556" name="Picture 555" descr="A diagram of a company&#10;&#10;Description automatically generated">
            <a:extLst>
              <a:ext uri="{FF2B5EF4-FFF2-40B4-BE49-F238E27FC236}">
                <a16:creationId xmlns:a16="http://schemas.microsoft.com/office/drawing/2014/main" id="{548AE006-AB16-A49F-36D2-326BAB3B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42" y="671201"/>
            <a:ext cx="3044905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65" y="606802"/>
            <a:ext cx="5047138" cy="2373394"/>
          </a:xfrm>
        </p:spPr>
        <p:txBody>
          <a:bodyPr lIns="91440" tIns="45720" rIns="91440" bIns="45720" anchor="b"/>
          <a:lstStyle/>
          <a:p>
            <a:r>
              <a:rPr lang="en-US" sz="6000">
                <a:solidFill>
                  <a:schemeClr val="accent3"/>
                </a:solidFill>
                <a:latin typeface="Viner Hand ITC"/>
              </a:rPr>
              <a:t>Thank you !!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399" y="4710619"/>
            <a:ext cx="4989628" cy="17565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3200">
                <a:solidFill>
                  <a:srgbClr val="FFFF00"/>
                </a:solidFill>
                <a:ea typeface="+mn-lt"/>
                <a:cs typeface="+mn-lt"/>
              </a:rPr>
              <a:t>al.albaniancourier.al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</a:t>
            </a:r>
            <a:r>
              <a:rPr lang="en-US" err="1"/>
              <a:t>COurier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00" y="1060621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3"/>
                </a:solidFill>
              </a:rPr>
              <a:t>Table Of Content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1985550"/>
            <a:ext cx="5309918" cy="4467925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Problem statement and solution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User characteristics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Development model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Functional &amp; Non-functional  requirements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Technology Used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Application Specification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</a:rPr>
              <a:t>Front End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1800" b="1">
                <a:solidFill>
                  <a:schemeClr val="accent3">
                    <a:lumMod val="40000"/>
                    <a:lumOff val="60000"/>
                  </a:schemeClr>
                </a:solidFill>
                <a:latin typeface="Berlin Sans FB"/>
                <a:ea typeface="+mn-lt"/>
                <a:cs typeface="+mn-lt"/>
              </a:rPr>
              <a:t>Entity Relationship Diagram &amp; Relational Schema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endParaRPr lang="en-US" sz="1800" b="1" cap="all">
              <a:latin typeface="Berlin Sans FB"/>
            </a:endParaRP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32" y="651961"/>
            <a:ext cx="8599957" cy="667498"/>
          </a:xfrm>
        </p:spPr>
        <p:txBody>
          <a:bodyPr lIns="91440" tIns="45720" rIns="91440" bIns="45720" anchor="t"/>
          <a:lstStyle/>
          <a:p>
            <a:r>
              <a:rPr lang="en-US"/>
              <a:t>Problem Statement &amp; solution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528758"/>
            <a:ext cx="2556579" cy="365125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3"/>
                </a:solidFill>
              </a:rPr>
              <a:t>Statement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1934028"/>
            <a:ext cx="2556579" cy="1817066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 Agencies and the couriers need to be able to connect with each other.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 They need their own interactive application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5865" y="1586268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5866" y="1962783"/>
            <a:ext cx="4023067" cy="1535496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Facilitates the process of delivering packages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Acts as a medium of connection between the agencies and the couriers of the postal firm.</a:t>
            </a:r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77255" y="3754960"/>
            <a:ext cx="5317029" cy="968972"/>
          </a:xfrm>
        </p:spPr>
        <p:txBody>
          <a:bodyPr lIns="91440" tIns="45720" rIns="91440" bIns="45720" anchor="t"/>
          <a:lstStyle/>
          <a:p>
            <a:r>
              <a:rPr lang="en-US" sz="24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Application Description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427076"/>
            <a:ext cx="7861822" cy="2018349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Target users are the agencies that choose to work with the postal firm and the employed couriers of the postal firm.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All the users of this software must be within the Albanian borders.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A user-friendly interface and software that can be accessed from the web and used through different smart devices will be provided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Calibri"/>
                <a:cs typeface="Calibri"/>
              </a:rPr>
              <a:t>User's personal information is guaranteed to be secure and not misused.</a:t>
            </a:r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H="1">
            <a:off x="304595" y="5753413"/>
            <a:ext cx="160743" cy="235728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Courier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92561-385D-5854-1700-FBDC47D4E0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flipV="1">
            <a:off x="12053487" y="7004065"/>
            <a:ext cx="11786" cy="89145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722984"/>
            <a:ext cx="4849280" cy="982595"/>
          </a:xfrm>
        </p:spPr>
        <p:txBody>
          <a:bodyPr lIns="91440" tIns="45720" rIns="91440" bIns="45720" anchor="t"/>
          <a:lstStyle/>
          <a:p>
            <a:r>
              <a:rPr lang="en-US" b="1" i="1">
                <a:solidFill>
                  <a:schemeClr val="accent3"/>
                </a:solidFill>
                <a:latin typeface="Arial"/>
                <a:cs typeface="Arial"/>
              </a:rPr>
              <a:t>User Characteristics</a:t>
            </a:r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441" y="31581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err="1"/>
              <a:t>Agenices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759" y="4589590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sz="1200" b="1">
                <a:latin typeface="Arial"/>
                <a:cs typeface="Arial"/>
              </a:rPr>
              <a:t>Agencies </a:t>
            </a:r>
            <a:r>
              <a:rPr lang="en-US" sz="1200">
                <a:latin typeface="Arial"/>
                <a:cs typeface="Arial"/>
              </a:rPr>
              <a:t>will be the clients of the postal firm. They will have their own unique interface and their menus for logging in and managing their accounts.</a:t>
            </a:r>
            <a:endParaRPr lang="en-US"/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5790976" y="3330145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5879" y="4220254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Courier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880" y="4550146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sz="1200" b="1">
                <a:latin typeface="Arial"/>
                <a:cs typeface="Arial"/>
              </a:rPr>
              <a:t>Couriers </a:t>
            </a:r>
            <a:r>
              <a:rPr lang="en-US" sz="1200">
                <a:latin typeface="Arial"/>
                <a:cs typeface="Arial"/>
              </a:rPr>
              <a:t>will be the employed staff of the postal firm. They will have a unique interface as well as the menus for logging in, opening the bags, delivering the orders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00642" y="609782"/>
            <a:ext cx="2640803" cy="365125"/>
          </a:xfrm>
        </p:spPr>
        <p:txBody>
          <a:bodyPr lIns="91440" tIns="45720" rIns="91440" bIns="45720" anchor="t"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9523"/>
            <a:ext cx="1404351" cy="351207"/>
          </a:xfrm>
        </p:spPr>
        <p:txBody>
          <a:bodyPr lIns="91440" tIns="45720" rIns="91440" bIns="45720" anchor="t"/>
          <a:lstStyle/>
          <a:p>
            <a:endParaRPr lang="en-US"/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Admin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sz="1200" b="1">
                <a:latin typeface="Arial"/>
                <a:cs typeface="Arial"/>
              </a:rPr>
              <a:t>Admin </a:t>
            </a:r>
            <a:r>
              <a:rPr lang="en-US" sz="1200">
                <a:latin typeface="Arial"/>
                <a:cs typeface="Arial"/>
              </a:rPr>
              <a:t>will preferably be the CEO of the postal firm, but it can be anyone with the competence to surveil the overall work of all the users. </a:t>
            </a:r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Courier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71B204-3B74-731A-4C51-B63BDB59A9F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7458" y="799730"/>
            <a:ext cx="603504" cy="603504"/>
          </a:xfrm>
        </p:spPr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971" y="1694231"/>
            <a:ext cx="4368288" cy="1111989"/>
          </a:xfrm>
        </p:spPr>
        <p:txBody>
          <a:bodyPr lIns="91440" tIns="45720" rIns="91440" bIns="45720" anchor="t"/>
          <a:lstStyle/>
          <a:p>
            <a:r>
              <a:rPr lang="en-US" sz="3600" b="1">
                <a:solidFill>
                  <a:srgbClr val="FF0000"/>
                </a:solidFill>
                <a:latin typeface="Arial"/>
                <a:cs typeface="Arial"/>
              </a:rPr>
              <a:t>Development</a:t>
            </a:r>
            <a:br>
              <a:rPr lang="en-US" sz="3600" b="1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3600" b="1">
                <a:solidFill>
                  <a:srgbClr val="FF0000"/>
                </a:solidFill>
                <a:latin typeface="Arial"/>
                <a:cs typeface="Arial"/>
              </a:rPr>
              <a:t>       Model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0028" y="3152366"/>
            <a:ext cx="10122904" cy="3061583"/>
          </a:xfrm>
        </p:spPr>
        <p:txBody>
          <a:bodyPr lIns="91440" tIns="45720" rIns="91440" bIns="45720" anchor="t"/>
          <a:lstStyle/>
          <a:p>
            <a:r>
              <a:rPr lang="en-ZA" sz="1600">
                <a:latin typeface="Arial"/>
                <a:cs typeface="Arial"/>
              </a:rPr>
              <a:t>For this project, we have chosen the Waterfall model. It is suitable for our project development and offers clear phases and structure, providing predictability, stability, and a strong emphasis on documentation throughout cycles. Our requirements are well-defined upfront, and client involvement in the early stages is crucial which makes waterfall ideal. </a:t>
            </a:r>
            <a:endParaRPr lang="en-US" sz="1600"/>
          </a:p>
          <a:p>
            <a:br>
              <a:rPr lang="en-US"/>
            </a:br>
            <a:endParaRPr lang="en-US" sz="1400"/>
          </a:p>
          <a:p>
            <a:endParaRPr lang="en-ZA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Courier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 sz="3200" b="1">
                <a:solidFill>
                  <a:schemeClr val="accent3"/>
                </a:solidFill>
                <a:latin typeface="Arial"/>
                <a:cs typeface="Arial"/>
              </a:rPr>
              <a:t>Functional Requirements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sz="1200" b="1">
                <a:solidFill>
                  <a:schemeClr val="bg1"/>
                </a:solidFill>
                <a:latin typeface="Arial"/>
                <a:cs typeface="Arial"/>
              </a:rPr>
              <a:t>User registration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734394" cy="1910945"/>
          </a:xfrm>
        </p:spPr>
        <p:txBody>
          <a:bodyPr lIns="91440" tIns="45720" rIns="91440" bIns="45720" anchor="t"/>
          <a:lstStyle/>
          <a:p>
            <a:r>
              <a:rPr lang="en-US" sz="1200">
                <a:latin typeface="Arial"/>
                <a:cs typeface="Arial"/>
              </a:rPr>
              <a:t>The registration of each user can only be done by the admin. The users will be identified by a unique username, a password for their account and the user role.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sz="1200" b="1">
                <a:solidFill>
                  <a:schemeClr val="bg1"/>
                </a:solidFill>
                <a:latin typeface="Arial"/>
                <a:cs typeface="Arial"/>
              </a:rPr>
              <a:t>User Login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US" sz="1200">
                <a:latin typeface="Arial"/>
                <a:cs typeface="Arial"/>
              </a:rPr>
              <a:t>The user will log in to the system through its username and password for his identified role.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 sz="1200" b="1">
                <a:solidFill>
                  <a:schemeClr val="bg1"/>
                </a:solidFill>
                <a:latin typeface="Arial"/>
                <a:cs typeface="Arial"/>
              </a:rPr>
              <a:t>User update account details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US" sz="1200">
                <a:latin typeface="Arial"/>
                <a:cs typeface="Arial"/>
              </a:rPr>
              <a:t>The software will provide the users the ability to change their passwords at any time.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4259" y="1278780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Courier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913" y="1380501"/>
            <a:ext cx="5169314" cy="1408632"/>
          </a:xfrm>
        </p:spPr>
        <p:txBody>
          <a:bodyPr lIns="91440" tIns="45720" rIns="91440" bIns="45720" anchor="t"/>
          <a:lstStyle/>
          <a:p>
            <a:r>
              <a:rPr lang="en-US" sz="3200" b="1">
                <a:solidFill>
                  <a:schemeClr val="accent3"/>
                </a:solidFill>
                <a:latin typeface="Arial"/>
                <a:cs typeface="Arial"/>
              </a:rPr>
              <a:t>Non-Functional Requirements</a:t>
            </a:r>
            <a:endParaRPr lang="en-US" sz="3200">
              <a:solidFill>
                <a:schemeClr val="accent3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5544" y="3458490"/>
            <a:ext cx="3713920" cy="1365499"/>
          </a:xfrm>
        </p:spPr>
        <p:txBody>
          <a:bodyPr lIns="91440" tIns="45720" rIns="91440" bIns="45720" anchor="b"/>
          <a:lstStyle/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User Interface Requirements</a:t>
            </a:r>
            <a:endParaRPr lang="en-US" sz="1800">
              <a:solidFill>
                <a:schemeClr val="bg1"/>
              </a:solidFill>
            </a:endParaRPr>
          </a:p>
          <a:p>
            <a:pPr lvl="0"/>
            <a:endParaRPr lang="en-US" sz="1600" noProof="0">
              <a:solidFill>
                <a:schemeClr val="bg1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6185" y="5087923"/>
            <a:ext cx="2693129" cy="1151633"/>
          </a:xfrm>
        </p:spPr>
        <p:txBody>
          <a:bodyPr lIns="91440" tIns="45720" rIns="91440" bIns="45720" anchor="t"/>
          <a:lstStyle/>
          <a:p>
            <a:r>
              <a:rPr lang="en-ZA" sz="1600"/>
              <a:t>Opportunity to build</a:t>
            </a:r>
            <a:r>
              <a:rPr lang="en-US" sz="1600"/>
              <a:t>​</a:t>
            </a:r>
          </a:p>
          <a:p>
            <a:r>
              <a:rPr lang="en-ZA" sz="1600"/>
              <a:t>Fully inclusive market</a:t>
            </a:r>
            <a:r>
              <a:rPr lang="en-US" sz="1600"/>
              <a:t>​</a:t>
            </a:r>
          </a:p>
          <a:p>
            <a:r>
              <a:rPr lang="en-ZA" sz="1600"/>
              <a:t>Total addressable market</a:t>
            </a:r>
            <a:r>
              <a:rPr lang="en-US" sz="1600"/>
              <a:t>​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0235" y="3458490"/>
            <a:ext cx="2693128" cy="991689"/>
          </a:xfrm>
        </p:spPr>
        <p:txBody>
          <a:bodyPr lIns="91440" tIns="45720" rIns="91440" bIns="45720" anchor="b"/>
          <a:lstStyle/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Usability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53779" y="5217320"/>
            <a:ext cx="6459997" cy="1209142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The regular user interface will be of a minimal user-friendly design.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Every role will be guided on how to use the interface.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The software will be designed to be easy to learn and intuitive</a:t>
            </a:r>
            <a:endParaRPr lang="en-US"/>
          </a:p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1869" y="611773"/>
            <a:ext cx="1859242" cy="560369"/>
          </a:xfrm>
        </p:spPr>
        <p:txBody>
          <a:bodyPr lIns="91440" tIns="45720" rIns="91440" bIns="45720" anchor="b"/>
          <a:lstStyle/>
          <a:p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662" y="27094"/>
            <a:ext cx="349621" cy="173973"/>
          </a:xfrm>
        </p:spPr>
        <p:txBody>
          <a:bodyPr lIns="91440" tIns="45720" rIns="91440" bIns="45720" anchor="t"/>
          <a:lstStyle/>
          <a:p>
            <a:r>
              <a:rPr lang="en-ZA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ALBANIAN </a:t>
            </a:r>
            <a:r>
              <a:rPr lang="en-US" err="1"/>
              <a:t>cOURIERE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 sz="3200" b="1">
                <a:solidFill>
                  <a:schemeClr val="accent3"/>
                </a:solidFill>
                <a:latin typeface="Arial"/>
                <a:cs typeface="Arial"/>
              </a:rPr>
              <a:t>Technology Used</a:t>
            </a:r>
            <a:endParaRPr lang="en-US" sz="3200">
              <a:solidFill>
                <a:schemeClr val="accent3"/>
              </a:solidFill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2987104"/>
            <a:ext cx="4172533" cy="590951"/>
          </a:xfrm>
        </p:spPr>
        <p:txBody>
          <a:bodyPr lIns="91440" tIns="45720" rIns="91440" bIns="45720" anchor="t"/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Frontend Development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08292"/>
            <a:ext cx="4172533" cy="3062902"/>
          </a:xfrm>
        </p:spPr>
        <p:txBody>
          <a:bodyPr lIns="91440" tIns="45720" rIns="91440" bIns="45720" anchor="t"/>
          <a:lstStyle/>
          <a:p>
            <a:r>
              <a:rPr lang="en-US" sz="1800">
                <a:latin typeface="Arial"/>
                <a:cs typeface="Arial"/>
              </a:rPr>
              <a:t>HTML5 – A markup language used for structuring and displaying content in the </a:t>
            </a:r>
            <a:r>
              <a:rPr lang="en-US" sz="180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>
                <a:latin typeface="Arial"/>
                <a:cs typeface="Arial"/>
              </a:rPr>
              <a:t> CSS – A styling language, we have used for the design</a:t>
            </a:r>
            <a:endParaRPr lang="en-US" sz="1800"/>
          </a:p>
          <a:p>
            <a:r>
              <a:rPr lang="en-US" sz="1800">
                <a:latin typeface="Arial"/>
                <a:cs typeface="Arial"/>
              </a:rPr>
              <a:t>React JS – A JavaScript framework for building user interfaces</a:t>
            </a:r>
            <a:endParaRPr lang="en-ZA" sz="1800"/>
          </a:p>
          <a:p>
            <a:br>
              <a:rPr lang="en-US"/>
            </a:br>
            <a:endParaRPr lang="en-US" sz="1800"/>
          </a:p>
          <a:p>
            <a:endParaRPr lang="en-US" sz="180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2987104"/>
            <a:ext cx="4172533" cy="576573"/>
          </a:xfrm>
        </p:spPr>
        <p:txBody>
          <a:bodyPr lIns="91440" tIns="45720" rIns="91440" bIns="45720" anchor="t"/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Backend Development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22670"/>
            <a:ext cx="4172533" cy="3062901"/>
          </a:xfrm>
        </p:spPr>
        <p:txBody>
          <a:bodyPr lIns="91440" tIns="45720" rIns="91440" bIns="45720" anchor="t"/>
          <a:lstStyle/>
          <a:p>
            <a:r>
              <a:rPr lang="en-US" sz="1800">
                <a:latin typeface="Arial"/>
                <a:cs typeface="Arial"/>
              </a:rPr>
              <a:t>C# ASP .NET – A modern, object-oriented, and type-safe programming language that provides tons of libraries, components, UI class libraries, and other resources that speed up the development.</a:t>
            </a:r>
            <a:endParaRPr lang="en-US" sz="180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667" y="1133460"/>
            <a:ext cx="5097428" cy="1378452"/>
          </a:xfrm>
        </p:spPr>
        <p:txBody>
          <a:bodyPr lIns="91440" tIns="45720" rIns="91440" bIns="45720" anchor="t"/>
          <a:lstStyle/>
          <a:p>
            <a:r>
              <a:rPr lang="en-US" sz="4000">
                <a:solidFill>
                  <a:schemeClr val="accent3"/>
                </a:solidFill>
              </a:rPr>
              <a:t>APPLICATION SPECIFICATION</a:t>
            </a:r>
            <a:br>
              <a:rPr lang="en-US"/>
            </a:b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flipV="1">
            <a:off x="11434597" y="101412"/>
            <a:ext cx="348725" cy="1041126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rgbClr val="763788"/>
                </a:solidFill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44719" y="-131497"/>
            <a:ext cx="160584" cy="258351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6040" y="2520057"/>
            <a:ext cx="6587263" cy="3069704"/>
          </a:xfrm>
        </p:spPr>
        <p:txBody>
          <a:bodyPr lIns="91440" tIns="45720" rIns="91440" bIns="45720" anchor="t"/>
          <a:lstStyle/>
          <a:p>
            <a:pPr marL="571500" indent="-571500">
              <a:buFont typeface="Wingdings" panose="020B0604020202020204" pitchFamily="34" charset="0"/>
              <a:buChar char="v"/>
            </a:pPr>
            <a:r>
              <a:rPr lang="en-US" sz="3600">
                <a:solidFill>
                  <a:schemeClr val="tx2">
                    <a:lumMod val="10000"/>
                    <a:lumOff val="90000"/>
                  </a:schemeClr>
                </a:solidFill>
                <a:latin typeface="Perpetua"/>
              </a:rPr>
              <a:t>User Login</a:t>
            </a:r>
          </a:p>
          <a:p>
            <a:pPr marL="571500" indent="-571500">
              <a:buFont typeface="Wingdings" panose="020B0604020202020204" pitchFamily="34" charset="0"/>
              <a:buChar char="v"/>
            </a:pPr>
            <a:r>
              <a:rPr lang="en-US" sz="3600">
                <a:solidFill>
                  <a:schemeClr val="tx2">
                    <a:lumMod val="10000"/>
                    <a:lumOff val="90000"/>
                  </a:schemeClr>
                </a:solidFill>
                <a:latin typeface="Perpetua"/>
                <a:ea typeface="+mn-lt"/>
                <a:cs typeface="+mn-lt"/>
              </a:rPr>
              <a:t>Admin Page</a:t>
            </a:r>
          </a:p>
          <a:p>
            <a:pPr marL="571500" indent="-571500">
              <a:buFont typeface="Wingdings" panose="020B0604020202020204" pitchFamily="34" charset="0"/>
              <a:buChar char="v"/>
            </a:pPr>
            <a:r>
              <a:rPr lang="en-US" sz="3600">
                <a:solidFill>
                  <a:schemeClr val="tx2">
                    <a:lumMod val="10000"/>
                    <a:lumOff val="90000"/>
                  </a:schemeClr>
                </a:solidFill>
                <a:latin typeface="Perpetua"/>
                <a:ea typeface="+mn-lt"/>
                <a:cs typeface="+mn-lt"/>
              </a:rPr>
              <a:t>Agent Dashboard</a:t>
            </a:r>
          </a:p>
          <a:p>
            <a:pPr marL="571500" indent="-571500">
              <a:buFont typeface="Wingdings" panose="020B0604020202020204" pitchFamily="34" charset="0"/>
              <a:buChar char="v"/>
            </a:pPr>
            <a:r>
              <a:rPr lang="en-US" sz="3600">
                <a:solidFill>
                  <a:schemeClr val="tx2">
                    <a:lumMod val="10000"/>
                    <a:lumOff val="90000"/>
                  </a:schemeClr>
                </a:solidFill>
                <a:latin typeface="Perpetua"/>
                <a:ea typeface="+mn-lt"/>
                <a:cs typeface="+mn-lt"/>
              </a:rPr>
              <a:t>Agent’s Print Order Bill Page</a:t>
            </a:r>
            <a:endParaRPr lang="en-US" sz="3600">
              <a:solidFill>
                <a:schemeClr val="tx2">
                  <a:lumMod val="10000"/>
                  <a:lumOff val="90000"/>
                </a:schemeClr>
              </a:solidFill>
              <a:latin typeface="Perpetua"/>
            </a:endParaRPr>
          </a:p>
          <a:p>
            <a:endParaRPr lang="en-US"/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9125" y="230"/>
            <a:ext cx="3669" cy="195327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rgbClr val="763788"/>
                </a:solidFill>
              </a:rPr>
              <a:t>.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2867" y="6757067"/>
            <a:ext cx="980094" cy="100200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002228" y="106471"/>
            <a:ext cx="189339" cy="222989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923427" y="5966778"/>
            <a:ext cx="147443" cy="195327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rgbClr val="763788"/>
                </a:solidFill>
              </a:rPr>
              <a:t>.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75938" y="7323152"/>
            <a:ext cx="333113" cy="28312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155119" y="6495385"/>
            <a:ext cx="304359" cy="266120"/>
          </a:xfrm>
        </p:spPr>
        <p:txBody>
          <a:bodyPr lIns="91440" tIns="45720" rIns="91440" bIns="45720" anchor="t"/>
          <a:lstStyle/>
          <a:p>
            <a:r>
              <a:rPr lang="en-US"/>
              <a:t>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03569" y="3894983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Albanian courier</vt:lpstr>
      <vt:lpstr>Table Of Content</vt:lpstr>
      <vt:lpstr>Problem Statement &amp; solution</vt:lpstr>
      <vt:lpstr>User Characteristics</vt:lpstr>
      <vt:lpstr>Development        Model</vt:lpstr>
      <vt:lpstr>Functional Requirements</vt:lpstr>
      <vt:lpstr>Non-Functional Requirements</vt:lpstr>
      <vt:lpstr>Technology Used</vt:lpstr>
      <vt:lpstr>APPLICATION SPECIFICATION </vt:lpstr>
      <vt:lpstr>Front End</vt:lpstr>
      <vt:lpstr>PowerPoint Presentation</vt:lpstr>
      <vt:lpstr>Entity Relationship Diagram &amp; Relational Schema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1</cp:revision>
  <dcterms:created xsi:type="dcterms:W3CDTF">2024-05-18T20:00:48Z</dcterms:created>
  <dcterms:modified xsi:type="dcterms:W3CDTF">2024-05-18T22:39:13Z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